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"/>
  </p:notesMasterIdLst>
  <p:sldIdLst>
    <p:sldId id="266" r:id="rId3"/>
    <p:sldId id="261" r:id="rId4"/>
    <p:sldId id="262" r:id="rId5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53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A7C62-F631-48E4-BECC-8E3D7044BC9C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2625" y="4773613"/>
            <a:ext cx="5454650" cy="39052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83513-4D3C-4CEA-90F7-EC156033E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28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http://73B8840FA19E871FE0A6BEAD4A09999F.dms.sberbank.ru/73B8840FA19E871FE0A6BEAD4A09999F-FBF933636033953AB2A38B4764DB6D86-F5E13299A6A3560655A2A9B00CF62AF9/1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http://73B8840FA19E871FE0A6BEAD4A09999F.dms.sberbank.ru/73B8840FA19E871FE0A6BEAD4A09999F-FBF933636033953AB2A38B4764DB6D86-F5E13299A6A3560655A2A9B00CF62AF9/1.png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http://73B8840FA19E871FE0A6BEAD4A09999F.dms.sberbank.ru/73B8840FA19E871FE0A6BEAD4A09999F-FBF933636033953AB2A38B4764DB6D86-F5E13299A6A3560655A2A9B00CF62AF9/1.png" TargetMode="Externa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307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 descr="http://73B8840FA19E871FE0A6BEAD4A09999F.dms.sberbank.ru/73B8840FA19E871FE0A6BEAD4A09999F-FBF933636033953AB2A38B4764DB6D86-F5E13299A6A3560655A2A9B00CF62AF9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3" name="Рисунок 12" descr="http://73B8840FA19E871FE0A6BEAD4A09999F.dms.sberbank.ru/73B8840FA19E871FE0A6BEAD4A09999F-FBF933636033953AB2A38B4764DB6D86-F5E13299A6A3560655A2A9B00CF62AF9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35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01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38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152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56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http://73B8840FA19E871FE0A6BEAD4A09999F.dms.sberbank.ru/73B8840FA19E871FE0A6BEAD4A09999F-FBF933636033953AB2A38B4764DB6D86-F5E13299A6A3560655A2A9B00CF62AF9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0" name="Рисунок 9" descr="http://73B8840FA19E871FE0A6BEAD4A09999F.dms.sberbank.ru/73B8840FA19E871FE0A6BEAD4A09999F-FBF933636033953AB2A38B4764DB6D86-F5E13299A6A3560655A2A9B00CF62AF9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9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118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18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65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063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370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135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036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857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944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6626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 descr="http://73B8840FA19E871FE0A6BEAD4A09999F.dms.sberbank.ru/73B8840FA19E871FE0A6BEAD4A09999F-FBF933636033953AB2A38B4764DB6D86-F5E13299A6A3560655A2A9B00CF62AF9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1" name="Рисунок 10" descr="http://73B8840FA19E871FE0A6BEAD4A09999F.dms.sberbank.ru/73B8840FA19E871FE0A6BEAD4A09999F-FBF933636033953AB2A38B4764DB6D86-F5E13299A6A3560655A2A9B00CF62AF9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20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2332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472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169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97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13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4B3F2-582C-40BA-9D4E-967716B21EEA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468B1-D826-4C61-AD99-0994CB9FA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67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>
            <a:extLst>
              <a:ext uri="{FF2B5EF4-FFF2-40B4-BE49-F238E27FC236}">
                <a16:creationId xmlns:a16="http://schemas.microsoft.com/office/drawing/2014/main" id="{7501130B-03FD-834F-99F7-849032404F4C}"/>
              </a:ext>
            </a:extLst>
          </p:cNvPr>
          <p:cNvSpPr/>
          <p:nvPr/>
        </p:nvSpPr>
        <p:spPr>
          <a:xfrm rot="2201836">
            <a:off x="8519356" y="3485780"/>
            <a:ext cx="4213488" cy="3802708"/>
          </a:xfrm>
          <a:prstGeom prst="ellipse">
            <a:avLst/>
          </a:prstGeom>
          <a:gradFill>
            <a:gsLst>
              <a:gs pos="18000">
                <a:srgbClr val="22726E"/>
              </a:gs>
              <a:gs pos="86000">
                <a:srgbClr val="46CC7C"/>
              </a:gs>
            </a:gsLst>
            <a:path path="circle">
              <a:fillToRect r="100000" b="100000"/>
            </a:path>
          </a:gradFill>
          <a:ln>
            <a:noFill/>
          </a:ln>
          <a:effectLst>
            <a:softEdge rad="670917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Объект 4"/>
          <p:cNvSpPr txBox="1">
            <a:spLocks/>
          </p:cNvSpPr>
          <p:nvPr/>
        </p:nvSpPr>
        <p:spPr>
          <a:xfrm>
            <a:off x="584987" y="2312276"/>
            <a:ext cx="6469253" cy="338522"/>
          </a:xfrm>
          <a:prstGeom prst="rect">
            <a:avLst/>
          </a:prstGeom>
        </p:spPr>
        <p:txBody>
          <a:bodyPr vert="horz" wrap="square" lIns="0" tIns="45704" rIns="91408" bIns="45704" rtlCol="0">
            <a:spAutoFit/>
          </a:bodyPr>
          <a:lstStyle>
            <a:lvl1pPr marL="180912" indent="-180912" algn="l" defTabSz="45704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200" kern="1200">
                <a:solidFill>
                  <a:srgbClr val="464648"/>
                </a:solidFill>
                <a:latin typeface="+mj-lt"/>
                <a:ea typeface="+mn-ea"/>
                <a:cs typeface="+mn-cs"/>
              </a:defRPr>
            </a:lvl1pPr>
            <a:lvl2pPr marL="355476" indent="-174565" algn="l" defTabSz="45704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rgbClr val="464648"/>
                </a:solidFill>
                <a:latin typeface="+mj-lt"/>
                <a:ea typeface="+mn-ea"/>
                <a:cs typeface="+mn-cs"/>
              </a:defRPr>
            </a:lvl2pPr>
            <a:lvl3pPr marL="450692" indent="-95217" algn="l" defTabSz="45704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lang="en-US" sz="1200" kern="1200" dirty="0">
                <a:solidFill>
                  <a:srgbClr val="464648"/>
                </a:solidFill>
                <a:latin typeface="+mj-lt"/>
                <a:ea typeface="+mn-ea"/>
                <a:cs typeface="+mn-cs"/>
              </a:defRPr>
            </a:lvl3pPr>
            <a:lvl4pPr marL="625256" indent="-174565" algn="l" defTabSz="457040" rtl="0" eaLnBrk="1" latinLnBrk="0" hangingPunct="1">
              <a:spcBef>
                <a:spcPct val="20000"/>
              </a:spcBef>
              <a:buFont typeface="Arial"/>
              <a:buChar char="–"/>
              <a:tabLst>
                <a:tab pos="537975" algn="l"/>
              </a:tabLst>
              <a:defRPr sz="1200" kern="1200">
                <a:solidFill>
                  <a:srgbClr val="464648"/>
                </a:solidFill>
                <a:latin typeface="+mj-lt"/>
                <a:ea typeface="+mn-ea"/>
                <a:cs typeface="+mn-cs"/>
              </a:defRPr>
            </a:lvl4pPr>
            <a:lvl5pPr marL="450692" indent="-95217" algn="l" defTabSz="457040" rtl="0" eaLnBrk="1" latinLnBrk="0" hangingPunct="1">
              <a:spcBef>
                <a:spcPct val="20000"/>
              </a:spcBef>
              <a:buFont typeface="Arial"/>
              <a:buChar char="•"/>
              <a:tabLst>
                <a:tab pos="537975" algn="l"/>
              </a:tabLst>
              <a:defRPr sz="1200" kern="1200">
                <a:solidFill>
                  <a:srgbClr val="464648"/>
                </a:solidFill>
                <a:latin typeface="+mj-lt"/>
                <a:ea typeface="+mn-ea"/>
                <a:cs typeface="+mn-cs"/>
              </a:defRPr>
            </a:lvl5pPr>
            <a:lvl6pPr marL="2513720" indent="-228520" algn="l" defTabSz="45704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60" indent="-228520" algn="l" defTabSz="45704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00" indent="-228520" algn="l" defTabSz="45704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40" indent="-228520" algn="l" defTabSz="45704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Кто может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нашим стать партнером (Банковский Платежный Агент) :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SB Sans Text" panose="020B050304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DFE1B4-8605-D344-94AB-23CCCD35ACC9}"/>
              </a:ext>
            </a:extLst>
          </p:cNvPr>
          <p:cNvSpPr txBox="1"/>
          <p:nvPr/>
        </p:nvSpPr>
        <p:spPr>
          <a:xfrm>
            <a:off x="584987" y="2680989"/>
            <a:ext cx="84527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Если у Вас:</a:t>
            </a:r>
          </a:p>
          <a:p>
            <a:pPr marL="177750" marR="0" lvl="0" indent="-177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Упрощенная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система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налогообложения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n-ea"/>
              <a:cs typeface="SB Sans Text" panose="020B0503040504020204" pitchFamily="34" charset="0"/>
            </a:endParaRPr>
          </a:p>
          <a:p>
            <a:pPr marL="177750" marR="0" lvl="0" indent="-177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Заключен Договор расчетно-кассового обслуживания со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Сбербанком </a:t>
            </a:r>
          </a:p>
          <a:p>
            <a:pPr marL="177750" marR="0" lvl="0" indent="-177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Заключен Договор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эквайринга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Сбербанка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SB Sans Text" panose="020B0503040504020204" pitchFamily="34" charset="0"/>
            </a:endParaRPr>
          </a:p>
          <a:p>
            <a:pPr marL="177750" marR="0" lvl="0" indent="-177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Аренда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онлайн-кассы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Эвотор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2 в 1 в Сбербанке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(  регистрацию проводит банковский специалист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)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SB Sans Text" panose="020B0503040504020204" pitchFamily="34" charset="0"/>
            </a:endParaRPr>
          </a:p>
          <a:p>
            <a:pPr marL="177750" marR="0" lvl="0" indent="-177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Устойчивая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связь и Интернет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сигнал</a:t>
            </a:r>
          </a:p>
          <a:p>
            <a:pPr marL="177750" marR="0" lvl="0" indent="-177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Получить ОКВЭД  № 66.19 (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налоговая/ личный кабинет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on-line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).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8BE45D-F194-694D-BD70-47D3E1AA1D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7" r="43057"/>
          <a:stretch/>
        </p:blipFill>
        <p:spPr bwMode="auto">
          <a:xfrm>
            <a:off x="9039497" y="2050435"/>
            <a:ext cx="3152503" cy="4807565"/>
          </a:xfrm>
          <a:custGeom>
            <a:avLst/>
            <a:gdLst>
              <a:gd name="connsiteX0" fmla="*/ 671638 w 4300726"/>
              <a:gd name="connsiteY0" fmla="*/ 0 h 6558604"/>
              <a:gd name="connsiteX1" fmla="*/ 4300726 w 4300726"/>
              <a:gd name="connsiteY1" fmla="*/ 0 h 6558604"/>
              <a:gd name="connsiteX2" fmla="*/ 4300726 w 4300726"/>
              <a:gd name="connsiteY2" fmla="*/ 6557653 h 6558604"/>
              <a:gd name="connsiteX3" fmla="*/ 4263092 w 4300726"/>
              <a:gd name="connsiteY3" fmla="*/ 6558604 h 6558604"/>
              <a:gd name="connsiteX4" fmla="*/ 0 w 4300726"/>
              <a:gd name="connsiteY4" fmla="*/ 2295512 h 6558604"/>
              <a:gd name="connsiteX5" fmla="*/ 617182 w 4300726"/>
              <a:gd name="connsiteY5" fmla="*/ 84943 h 655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0726" h="6558604">
                <a:moveTo>
                  <a:pt x="671638" y="0"/>
                </a:moveTo>
                <a:lnTo>
                  <a:pt x="4300726" y="0"/>
                </a:lnTo>
                <a:lnTo>
                  <a:pt x="4300726" y="6557653"/>
                </a:lnTo>
                <a:lnTo>
                  <a:pt x="4263092" y="6558604"/>
                </a:lnTo>
                <a:cubicBezTo>
                  <a:pt x="1908651" y="6558604"/>
                  <a:pt x="0" y="4649953"/>
                  <a:pt x="0" y="2295512"/>
                </a:cubicBezTo>
                <a:cubicBezTo>
                  <a:pt x="0" y="1486172"/>
                  <a:pt x="225535" y="729510"/>
                  <a:pt x="617182" y="8494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58485" y="477831"/>
            <a:ext cx="100335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Новый Проект Сбербанка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«Как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в городе»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SB Sans Text" panose="020B0503040504020204" pitchFamily="34" charset="0"/>
              </a:rPr>
              <a:t>– </a:t>
            </a:r>
            <a:r>
              <a:rPr lang="ru-RU" b="1" dirty="0" smtClean="0">
                <a:solidFill>
                  <a:prstClr val="black"/>
                </a:solidFill>
                <a:latin typeface="Calibri Light" panose="020F0302020204030204"/>
                <a:cs typeface="SB Sans Text" panose="020B0503040504020204" pitchFamily="34" charset="0"/>
              </a:rPr>
              <a:t> для увеличения доступности </a:t>
            </a:r>
            <a:r>
              <a:rPr lang="ru-RU" b="1" dirty="0">
                <a:solidFill>
                  <a:prstClr val="black"/>
                </a:solidFill>
                <a:latin typeface="Calibri Light" panose="020F0302020204030204"/>
                <a:cs typeface="SB Sans Text" panose="020B0503040504020204" pitchFamily="34" charset="0"/>
              </a:rPr>
              <a:t>основных банковских услуг для удаленных малых населенных пунктов в сельской местности.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SB Sans Text" panose="020B050304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4987" y="4389537"/>
            <a:ext cx="845271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Что мы предлагаем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Комиссии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 и бонусы за проведение операций по выдаче наличных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baseline="0" dirty="0" smtClean="0">
                <a:solidFill>
                  <a:prstClr val="black"/>
                </a:solidFill>
                <a:latin typeface="Calibri Light" panose="020F0302020204030204"/>
              </a:rPr>
              <a:t>Зачисление денег на р/</a:t>
            </a:r>
            <a:r>
              <a:rPr lang="ru-RU" sz="1400" b="1" baseline="0" dirty="0" err="1" smtClean="0">
                <a:solidFill>
                  <a:prstClr val="black"/>
                </a:solidFill>
                <a:latin typeface="Calibri Light" panose="020F0302020204030204"/>
              </a:rPr>
              <a:t>сч</a:t>
            </a:r>
            <a:r>
              <a:rPr lang="ru-RU" sz="1400" b="1" baseline="0" dirty="0" smtClean="0">
                <a:solidFill>
                  <a:prstClr val="black"/>
                </a:solidFill>
                <a:latin typeface="Calibri Light" panose="020F0302020204030204"/>
              </a:rPr>
              <a:t> в режиме 24/7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Возможно снижение ставки по договору </a:t>
            </a:r>
            <a:r>
              <a:rPr kumimoji="0" lang="ru-RU" sz="14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Эквайринга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Новые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клиенты для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Вашего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бизнеса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и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 дополнительный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доход от клиентов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Индивидуальный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менеджер для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Вашего предприятия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11" name="Рисунок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89" y="124156"/>
            <a:ext cx="2689642" cy="40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4987" y="1330518"/>
            <a:ext cx="93665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Суть проекта  </a:t>
            </a:r>
            <a:r>
              <a:rPr lang="ru-RU" sz="1400" dirty="0" smtClean="0"/>
              <a:t>: неважно</a:t>
            </a:r>
            <a:r>
              <a:rPr lang="ru-RU" sz="1400" dirty="0"/>
              <a:t>, чем Вы занимаетесь – продаете бытовую химию или продукты питания, владеете химчисткой или аптекой – Вы сможете предложить дополнительную услугу для своих покупателей: проведение операций по банковским картам </a:t>
            </a:r>
            <a:r>
              <a:rPr lang="ru-RU" sz="1400" b="1" dirty="0"/>
              <a:t>по выдаче наличных </a:t>
            </a:r>
            <a:r>
              <a:rPr lang="ru-RU" sz="1400" dirty="0"/>
              <a:t>через POS терминал с обязательным вводом PIN кода.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75365" y="6269142"/>
            <a:ext cx="84896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Ваши вопросы можете задавать  менеджеру Сбербанка по проекту  8 988 393 21 47  Светлана Васильевна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29072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23653" y="246261"/>
            <a:ext cx="3600138" cy="578668"/>
          </a:xfrm>
          <a:prstGeom prst="rect">
            <a:avLst/>
          </a:prstGeom>
        </p:spPr>
        <p:txBody>
          <a:bodyPr vert="horz" lIns="0" tIns="45704" rIns="91408" bIns="45704" rtlCol="0" anchor="ctr">
            <a:noAutofit/>
          </a:bodyPr>
          <a:lstStyle>
            <a:lvl1pPr marL="0" indent="0" algn="l" defTabSz="457040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B592A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2000" dirty="0">
                <a:solidFill>
                  <a:schemeClr val="tx1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В чем выгода партнера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23653" y="1243786"/>
            <a:ext cx="834706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Комиссия от суммы операции:  </a:t>
            </a:r>
          </a:p>
          <a:p>
            <a:pPr marL="177750" lvl="0" indent="-177750">
              <a:buFont typeface="Arial" panose="020B0604020202020204" pitchFamily="34" charset="0"/>
              <a:buChar char="•"/>
              <a:defRPr/>
            </a:pPr>
            <a:r>
              <a:rPr lang="ru-RU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выдача наличных – 0,01%</a:t>
            </a:r>
          </a:p>
          <a:p>
            <a:pPr lvl="0">
              <a:defRPr/>
            </a:pPr>
            <a:endParaRPr lang="ru-RU" sz="2000" b="1" dirty="0" smtClean="0">
              <a:solidFill>
                <a:srgbClr val="00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  <a:p>
            <a:pPr lvl="0"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Экономия на комиссии по </a:t>
            </a:r>
            <a:r>
              <a:rPr lang="ru-RU" sz="2000" b="1" dirty="0" err="1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эквайрингу</a:t>
            </a:r>
            <a:endParaRPr lang="ru-RU" sz="2000" b="1" dirty="0" smtClean="0">
              <a:solidFill>
                <a:srgbClr val="00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  <a:p>
            <a:pPr lvl="0">
              <a:defRPr/>
            </a:pPr>
            <a:r>
              <a:rPr lang="ru-RU" sz="1600" kern="0" dirty="0" smtClean="0">
                <a:solidFill>
                  <a:srgbClr val="FF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для НОВЫХ партнеров  спец. ставка 1% по 01.01.2024**</a:t>
            </a:r>
            <a:endParaRPr lang="ru-RU" sz="1600" kern="0" dirty="0">
              <a:solidFill>
                <a:srgbClr val="FF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3654" y="782121"/>
            <a:ext cx="1658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smtClean="0">
                <a:latin typeface="SB Sans Text" panose="020B0503040504020204" pitchFamily="34" charset="0"/>
                <a:cs typeface="SB Sans Text" panose="020B0503040504020204" pitchFamily="34" charset="0"/>
              </a:rPr>
              <a:t>Доходы</a:t>
            </a:r>
            <a:r>
              <a:rPr lang="ru-RU" sz="2000" b="1" dirty="0" smtClean="0">
                <a:latin typeface="SB Sans Text" panose="020B0503040504020204" pitchFamily="34" charset="0"/>
                <a:cs typeface="SB Sans Text" panose="020B0503040504020204" pitchFamily="34" charset="0"/>
              </a:rPr>
              <a:t>:</a:t>
            </a:r>
            <a:endParaRPr lang="ru-RU" sz="2000" b="1" dirty="0">
              <a:latin typeface="SB Sans Text" panose="020B0503040504020204" pitchFamily="34" charset="0"/>
              <a:cs typeface="SB Sans Text" panose="020B050304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4131" y="5817957"/>
            <a:ext cx="114896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kern="0" dirty="0" smtClean="0">
                <a:latin typeface="+mj-lt"/>
                <a:cs typeface="SB Sans Text" panose="020B0503040504020204" pitchFamily="34" charset="0"/>
              </a:rPr>
              <a:t>*</a:t>
            </a:r>
            <a:r>
              <a:rPr lang="ru-RU" sz="1400" b="1" dirty="0" smtClean="0">
                <a:latin typeface="+mj-lt"/>
              </a:rPr>
              <a:t>Для </a:t>
            </a:r>
            <a:r>
              <a:rPr lang="ru-RU" sz="1400" b="1" dirty="0">
                <a:latin typeface="+mj-lt"/>
              </a:rPr>
              <a:t>Предприятий, не имеющих с Банком договорных отношений о выполнении функций БПА на дату заключения Договора или в течение </a:t>
            </a:r>
            <a:r>
              <a:rPr lang="ru-RU" sz="1400" b="1" dirty="0" smtClean="0">
                <a:latin typeface="+mj-lt"/>
              </a:rPr>
              <a:t>1-го </a:t>
            </a:r>
            <a:r>
              <a:rPr lang="ru-RU" sz="1400" b="1" dirty="0">
                <a:latin typeface="+mj-lt"/>
              </a:rPr>
              <a:t>месяца до даты заключения </a:t>
            </a:r>
            <a:r>
              <a:rPr lang="ru-RU" sz="1400" b="1" dirty="0" smtClean="0">
                <a:latin typeface="+mj-lt"/>
              </a:rPr>
              <a:t>Договора</a:t>
            </a:r>
          </a:p>
          <a:p>
            <a:r>
              <a:rPr lang="ru-RU" sz="1400" b="1" kern="0" dirty="0" smtClean="0">
                <a:latin typeface="+mj-lt"/>
                <a:cs typeface="SB Sans Text" panose="020B0503040504020204" pitchFamily="34" charset="0"/>
              </a:rPr>
              <a:t>**</a:t>
            </a:r>
            <a:r>
              <a:rPr lang="ru-RU" sz="1400" b="1" dirty="0" smtClean="0">
                <a:solidFill>
                  <a:srgbClr val="FF0000"/>
                </a:solidFill>
                <a:latin typeface="+mj-lt"/>
                <a:cs typeface="SB Sans Text" panose="020B0503040504020204" pitchFamily="34" charset="0"/>
              </a:rPr>
              <a:t>Для </a:t>
            </a:r>
            <a:r>
              <a:rPr lang="ru-RU" sz="1400" b="1" dirty="0">
                <a:solidFill>
                  <a:srgbClr val="FF0000"/>
                </a:solidFill>
                <a:latin typeface="+mj-lt"/>
                <a:cs typeface="SB Sans Text" panose="020B0503040504020204" pitchFamily="34" charset="0"/>
              </a:rPr>
              <a:t>клиентов у которых никогда не было Эквайринга </a:t>
            </a:r>
            <a:r>
              <a:rPr lang="ru-RU" sz="1400" b="1" dirty="0" err="1">
                <a:solidFill>
                  <a:srgbClr val="FF0000"/>
                </a:solidFill>
                <a:latin typeface="+mj-lt"/>
                <a:cs typeface="SB Sans Text" panose="020B0503040504020204" pitchFamily="34" charset="0"/>
              </a:rPr>
              <a:t>Сбера</a:t>
            </a:r>
            <a:r>
              <a:rPr lang="ru-RU" sz="1400" b="1" dirty="0">
                <a:solidFill>
                  <a:srgbClr val="FF0000"/>
                </a:solidFill>
                <a:latin typeface="+mj-lt"/>
                <a:cs typeface="SB Sans Text" panose="020B0503040504020204" pitchFamily="34" charset="0"/>
              </a:rPr>
              <a:t>, при условии ежемесячного проведения операций по выдаче наличных </a:t>
            </a:r>
            <a:endParaRPr lang="ru-RU" sz="1400" b="1" dirty="0" smtClean="0">
              <a:solidFill>
                <a:srgbClr val="FF0000"/>
              </a:solidFill>
              <a:latin typeface="+mj-lt"/>
              <a:cs typeface="SB Sans Text" panose="020B0503040504020204" pitchFamily="34" charset="0"/>
            </a:endParaRPr>
          </a:p>
          <a:p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23653" y="3792482"/>
            <a:ext cx="1000813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Оплата налогов с </a:t>
            </a: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доходов – 6%</a:t>
            </a:r>
            <a:endParaRPr lang="ru-RU" sz="1600" dirty="0">
              <a:solidFill>
                <a:srgbClr val="00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  <a:p>
            <a:pPr lvl="0">
              <a:spcAft>
                <a:spcPts val="120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Оплата за РКО </a:t>
            </a: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– от вида тарифа</a:t>
            </a:r>
            <a:r>
              <a:rPr lang="en-US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 (</a:t>
            </a: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от</a:t>
            </a:r>
            <a:r>
              <a:rPr lang="en-US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 0</a:t>
            </a: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00</a:t>
            </a: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руб.</a:t>
            </a:r>
            <a:r>
              <a:rPr lang="en-US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)</a:t>
            </a:r>
            <a:endParaRPr lang="ru-RU" sz="1600" dirty="0" smtClean="0">
              <a:solidFill>
                <a:srgbClr val="00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Оплата фискального накопителя на 15 мес. – </a:t>
            </a: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9 500 </a:t>
            </a:r>
            <a:r>
              <a:rPr lang="ru-RU" sz="1600" dirty="0" err="1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руб</a:t>
            </a:r>
            <a:endParaRPr lang="ru-RU" sz="1600" dirty="0" smtClean="0">
              <a:solidFill>
                <a:srgbClr val="00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Аренда оборудования -</a:t>
            </a:r>
            <a:r>
              <a:rPr lang="ru-RU" sz="1600" dirty="0">
                <a:latin typeface="SB Sans Text" panose="020B0503040504020204" pitchFamily="34" charset="0"/>
                <a:cs typeface="SB Sans Text" panose="020B0503040504020204" pitchFamily="34" charset="0"/>
              </a:rPr>
              <a:t>Эвотор </a:t>
            </a:r>
            <a:r>
              <a:rPr lang="ru-RU" sz="1600" dirty="0" smtClean="0">
                <a:latin typeface="SB Sans Text" panose="020B0503040504020204" pitchFamily="34" charset="0"/>
                <a:cs typeface="SB Sans Text" panose="020B0503040504020204" pitchFamily="34" charset="0"/>
              </a:rPr>
              <a:t>7.3  - </a:t>
            </a:r>
            <a:r>
              <a:rPr lang="ru-RU" sz="1600" dirty="0" smtClean="0">
                <a:latin typeface="SB Sans Text" panose="020B0503040504020204" pitchFamily="34" charset="0"/>
                <a:cs typeface="SB Sans Text" panose="020B0503040504020204" pitchFamily="34" charset="0"/>
              </a:rPr>
              <a:t>999 </a:t>
            </a:r>
            <a:r>
              <a:rPr lang="ru-RU" sz="1600" dirty="0" err="1" smtClean="0">
                <a:latin typeface="SB Sans Text" panose="020B0503040504020204" pitchFamily="34" charset="0"/>
                <a:cs typeface="SB Sans Text" panose="020B0503040504020204" pitchFamily="34" charset="0"/>
              </a:rPr>
              <a:t>руб</a:t>
            </a:r>
            <a:r>
              <a:rPr lang="ru-RU" sz="1600" dirty="0" smtClean="0">
                <a:latin typeface="SB Sans Text" panose="020B0503040504020204" pitchFamily="34" charset="0"/>
                <a:cs typeface="SB Sans Text" panose="020B0503040504020204" pitchFamily="34" charset="0"/>
              </a:rPr>
              <a:t>/</a:t>
            </a:r>
            <a:r>
              <a:rPr lang="ru-RU" sz="1600" dirty="0" err="1" smtClean="0">
                <a:latin typeface="SB Sans Text" panose="020B0503040504020204" pitchFamily="34" charset="0"/>
                <a:cs typeface="SB Sans Text" panose="020B0503040504020204" pitchFamily="34" charset="0"/>
              </a:rPr>
              <a:t>мес</a:t>
            </a:r>
            <a:r>
              <a:rPr lang="ru-RU" sz="1600" dirty="0" smtClean="0">
                <a:latin typeface="SB Sans Text" panose="020B0503040504020204" pitchFamily="34" charset="0"/>
                <a:cs typeface="SB Sans Text" panose="020B0503040504020204" pitchFamily="34" charset="0"/>
              </a:rPr>
              <a:t> </a:t>
            </a:r>
            <a:endParaRPr lang="ru-RU" sz="1600" dirty="0" smtClean="0">
              <a:latin typeface="SB Sans Text" panose="020B0503040504020204" pitchFamily="34" charset="0"/>
              <a:cs typeface="SB Sans Text" panose="020B0503040504020204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Оплата </a:t>
            </a:r>
            <a:r>
              <a:rPr lang="ru-RU" sz="1600" dirty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Эквайринга </a:t>
            </a:r>
            <a:r>
              <a:rPr lang="ru-RU" sz="1600" dirty="0">
                <a:latin typeface="SB Sans Text" panose="020B0503040504020204" pitchFamily="34" charset="0"/>
                <a:cs typeface="SB Sans Text" panose="020B0503040504020204" pitchFamily="34" charset="0"/>
              </a:rPr>
              <a:t>- % зависит от оборота (расчет ежемесячно, 1.4 -2.5%)</a:t>
            </a:r>
            <a:endParaRPr lang="ru-RU" sz="1600" b="1" dirty="0">
              <a:solidFill>
                <a:srgbClr val="00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  <a:p>
            <a:pPr>
              <a:spcAft>
                <a:spcPts val="1200"/>
              </a:spcAft>
              <a:defRPr/>
            </a:pPr>
            <a:endParaRPr lang="ru-RU" sz="1600" dirty="0" smtClean="0">
              <a:latin typeface="SB Sans Text" panose="020B0503040504020204" pitchFamily="34" charset="0"/>
              <a:cs typeface="SB Sans Text" panose="020B0503040504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23653" y="3338105"/>
            <a:ext cx="3600138" cy="578668"/>
          </a:xfrm>
          <a:prstGeom prst="rect">
            <a:avLst/>
          </a:prstGeom>
        </p:spPr>
        <p:txBody>
          <a:bodyPr vert="horz" lIns="0" tIns="45704" rIns="91408" bIns="45704" rtlCol="0" anchor="ctr">
            <a:noAutofit/>
          </a:bodyPr>
          <a:lstStyle>
            <a:lvl1pPr marL="0" indent="0" algn="l" defTabSz="457040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B592A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1800" dirty="0" smtClean="0">
                <a:solidFill>
                  <a:schemeClr val="tx1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Расходы</a:t>
            </a:r>
            <a:endParaRPr lang="ru-RU" sz="2000" dirty="0">
              <a:solidFill>
                <a:schemeClr val="tx1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483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66920" y="6500393"/>
            <a:ext cx="550149" cy="323805"/>
          </a:xfrm>
        </p:spPr>
        <p:txBody>
          <a:bodyPr/>
          <a:lstStyle/>
          <a:p>
            <a:fld id="{25987601-06E6-485E-BA3A-7703564E030D}" type="slidenum">
              <a:rPr lang="ru-RU" smtClean="0"/>
              <a:t>3</a:t>
            </a:fld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785857" y="422054"/>
            <a:ext cx="10845858" cy="603668"/>
          </a:xfrm>
          <a:prstGeom prst="rect">
            <a:avLst/>
          </a:prstGeom>
        </p:spPr>
        <p:txBody>
          <a:bodyPr vert="horz" lIns="0" tIns="60920" rIns="121840" bIns="60920" rtlCol="0" anchor="ctr">
            <a:normAutofit/>
          </a:bodyPr>
          <a:lstStyle>
            <a:lvl1pPr marL="0" indent="0" algn="l" defTabSz="457040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B592A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189">
              <a:defRPr/>
            </a:pPr>
            <a:r>
              <a:rPr lang="ru-RU" sz="2000" dirty="0">
                <a:solidFill>
                  <a:schemeClr val="tx1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Стать партнером легко — пройдите 5 шагов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532" t="2747" r="5826" b="4076"/>
          <a:stretch/>
        </p:blipFill>
        <p:spPr>
          <a:xfrm>
            <a:off x="9755110" y="1670162"/>
            <a:ext cx="1876605" cy="4145280"/>
          </a:xfrm>
          <a:prstGeom prst="roundRect">
            <a:avLst>
              <a:gd name="adj" fmla="val 6112"/>
            </a:avLst>
          </a:prstGeom>
          <a:effectLst>
            <a:outerShdw blurRad="419360" dir="5400000" algn="ctr" rotWithShape="0">
              <a:schemeClr val="accent4">
                <a:alpha val="20661"/>
              </a:schemeClr>
            </a:outerShdw>
          </a:effectLst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CFA2C352-CC9F-B649-945B-C2CFD2E5751A}"/>
              </a:ext>
            </a:extLst>
          </p:cNvPr>
          <p:cNvSpPr/>
          <p:nvPr/>
        </p:nvSpPr>
        <p:spPr>
          <a:xfrm>
            <a:off x="822960" y="1670163"/>
            <a:ext cx="4053840" cy="1203666"/>
          </a:xfrm>
          <a:prstGeom prst="roundRect">
            <a:avLst>
              <a:gd name="adj" fmla="val 4950"/>
            </a:avLst>
          </a:prstGeom>
          <a:solidFill>
            <a:schemeClr val="bg1"/>
          </a:solidFill>
          <a:ln>
            <a:noFill/>
          </a:ln>
          <a:effectLst>
            <a:outerShdw blurRad="279844" dir="5400000" algn="ctr" rotWithShape="0">
              <a:schemeClr val="accent3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Проверить </a:t>
            </a:r>
            <a:r>
              <a:rPr lang="ru-RU" sz="1600" b="1" dirty="0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режим</a:t>
            </a:r>
            <a:r>
              <a:rPr lang="ru-RU" sz="1400" b="1" dirty="0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 налогообложения  </a:t>
            </a:r>
            <a:r>
              <a:rPr lang="ru-RU" sz="1400" dirty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(возможно только для УСН)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645BFF-1BE4-3A4D-9CF4-6AC436F658AD}"/>
              </a:ext>
            </a:extLst>
          </p:cNvPr>
          <p:cNvSpPr txBox="1"/>
          <p:nvPr/>
        </p:nvSpPr>
        <p:spPr>
          <a:xfrm>
            <a:off x="822959" y="1285442"/>
            <a:ext cx="542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1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3586B2D-618F-2F48-A0A3-AA0AC4BA813A}"/>
              </a:ext>
            </a:extLst>
          </p:cNvPr>
          <p:cNvSpPr/>
          <p:nvPr/>
        </p:nvSpPr>
        <p:spPr>
          <a:xfrm>
            <a:off x="5290457" y="1670163"/>
            <a:ext cx="4053840" cy="1203666"/>
          </a:xfrm>
          <a:prstGeom prst="roundRect">
            <a:avLst>
              <a:gd name="adj" fmla="val 4950"/>
            </a:avLst>
          </a:prstGeom>
          <a:solidFill>
            <a:schemeClr val="bg1"/>
          </a:solidFill>
          <a:ln>
            <a:noFill/>
          </a:ln>
          <a:effectLst>
            <a:outerShdw blurRad="279844" dir="5400000" algn="ctr" rotWithShape="0">
              <a:schemeClr val="accent3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FF6600"/>
              </a:buClr>
            </a:pPr>
            <a:r>
              <a:rPr lang="ru-RU" sz="1600" b="1" dirty="0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Подключить РКО и </a:t>
            </a:r>
            <a:r>
              <a:rPr lang="ru-RU" sz="1600" b="1" dirty="0" err="1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Эквайринг</a:t>
            </a:r>
            <a:r>
              <a:rPr lang="ru-RU" sz="1600" b="1" dirty="0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 </a:t>
            </a:r>
          </a:p>
          <a:p>
            <a:pPr algn="ctr">
              <a:buClr>
                <a:srgbClr val="FF6600"/>
              </a:buClr>
            </a:pPr>
            <a:r>
              <a:rPr lang="ru-RU" sz="1600" dirty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ПАО Сбербанк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523F4C-BA7C-7544-8DCC-05985C554E09}"/>
              </a:ext>
            </a:extLst>
          </p:cNvPr>
          <p:cNvSpPr txBox="1"/>
          <p:nvPr/>
        </p:nvSpPr>
        <p:spPr>
          <a:xfrm>
            <a:off x="5290456" y="1285442"/>
            <a:ext cx="542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2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8EC2B34-824A-2440-86C3-6FE3CCDBCB8A}"/>
              </a:ext>
            </a:extLst>
          </p:cNvPr>
          <p:cNvSpPr/>
          <p:nvPr/>
        </p:nvSpPr>
        <p:spPr>
          <a:xfrm>
            <a:off x="822960" y="3533799"/>
            <a:ext cx="4053840" cy="1203666"/>
          </a:xfrm>
          <a:prstGeom prst="roundRect">
            <a:avLst>
              <a:gd name="adj" fmla="val 4950"/>
            </a:avLst>
          </a:prstGeom>
          <a:solidFill>
            <a:schemeClr val="bg1"/>
          </a:solidFill>
          <a:ln>
            <a:noFill/>
          </a:ln>
          <a:effectLst>
            <a:outerShdw blurRad="279844" dir="5400000" algn="ctr" rotWithShape="0">
              <a:schemeClr val="accent3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FF6600"/>
              </a:buClr>
            </a:pPr>
            <a:r>
              <a:rPr lang="ru-RU" sz="1400" b="1" dirty="0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Подписать договор </a:t>
            </a:r>
          </a:p>
          <a:p>
            <a:pPr algn="ctr">
              <a:buClr>
                <a:srgbClr val="FF6600"/>
              </a:buClr>
            </a:pPr>
            <a:r>
              <a:rPr lang="ru-RU" sz="16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Банковского</a:t>
            </a:r>
            <a:r>
              <a:rPr lang="ru-RU" sz="1400" dirty="0" smtClean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 платежного агента</a:t>
            </a:r>
            <a:endParaRPr lang="ru-RU" sz="1400" dirty="0">
              <a:solidFill>
                <a:srgbClr val="00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A31A60-83FC-5546-B1D3-8775A760F33D}"/>
              </a:ext>
            </a:extLst>
          </p:cNvPr>
          <p:cNvSpPr txBox="1"/>
          <p:nvPr/>
        </p:nvSpPr>
        <p:spPr>
          <a:xfrm>
            <a:off x="822959" y="3149078"/>
            <a:ext cx="542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3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57F8E9BA-7BE0-D646-B279-52608F69C67E}"/>
              </a:ext>
            </a:extLst>
          </p:cNvPr>
          <p:cNvSpPr/>
          <p:nvPr/>
        </p:nvSpPr>
        <p:spPr>
          <a:xfrm>
            <a:off x="5290457" y="3533799"/>
            <a:ext cx="4053840" cy="1203666"/>
          </a:xfrm>
          <a:prstGeom prst="roundRect">
            <a:avLst>
              <a:gd name="adj" fmla="val 4950"/>
            </a:avLst>
          </a:prstGeom>
          <a:solidFill>
            <a:schemeClr val="bg1"/>
          </a:solidFill>
          <a:ln>
            <a:noFill/>
          </a:ln>
          <a:effectLst>
            <a:outerShdw blurRad="279844" dir="5400000" algn="ctr" rotWithShape="0">
              <a:schemeClr val="accent3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FF6600"/>
              </a:buClr>
            </a:pPr>
            <a:r>
              <a:rPr lang="ru-RU" sz="1600" b="1" dirty="0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Получить код ОКВЭД № 6619 </a:t>
            </a:r>
          </a:p>
          <a:p>
            <a:pPr algn="ctr">
              <a:buClr>
                <a:srgbClr val="FF6600"/>
              </a:buClr>
            </a:pPr>
            <a:r>
              <a:rPr lang="ru-RU" sz="1600" dirty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налоговая / личный кабинет </a:t>
            </a:r>
            <a:r>
              <a:rPr lang="en-US" sz="1600" dirty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on-line</a:t>
            </a:r>
            <a:endParaRPr lang="ru-RU" sz="1600" dirty="0">
              <a:solidFill>
                <a:srgbClr val="000000"/>
              </a:solidFill>
              <a:latin typeface="SB Sans Text" panose="020B0503040504020204" pitchFamily="34" charset="0"/>
              <a:cs typeface="SB Sans Text" panose="020B050304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AEE3A7-6EC6-124C-9C43-2C2E5F1FDBD2}"/>
              </a:ext>
            </a:extLst>
          </p:cNvPr>
          <p:cNvSpPr txBox="1"/>
          <p:nvPr/>
        </p:nvSpPr>
        <p:spPr>
          <a:xfrm>
            <a:off x="5290456" y="3149078"/>
            <a:ext cx="542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4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5D852FF0-DADF-2B48-B5BE-AC70DB193BDA}"/>
              </a:ext>
            </a:extLst>
          </p:cNvPr>
          <p:cNvSpPr/>
          <p:nvPr/>
        </p:nvSpPr>
        <p:spPr>
          <a:xfrm>
            <a:off x="5289035" y="5423559"/>
            <a:ext cx="4053840" cy="1203666"/>
          </a:xfrm>
          <a:prstGeom prst="roundRect">
            <a:avLst>
              <a:gd name="adj" fmla="val 4950"/>
            </a:avLst>
          </a:prstGeom>
          <a:solidFill>
            <a:schemeClr val="bg1"/>
          </a:solidFill>
          <a:ln>
            <a:noFill/>
          </a:ln>
          <a:effectLst>
            <a:outerShdw blurRad="279844" dir="5400000" algn="ctr" rotWithShape="0">
              <a:schemeClr val="accent3">
                <a:lumMod val="50000"/>
                <a:alpha val="1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FF6600"/>
              </a:buClr>
            </a:pPr>
            <a:r>
              <a:rPr lang="ru-RU" sz="1600" b="1" dirty="0">
                <a:solidFill>
                  <a:srgbClr val="000000"/>
                </a:solidFill>
                <a:latin typeface="SB Sans Text Semibold" panose="020B0503040504020204" pitchFamily="34" charset="0"/>
                <a:cs typeface="SB Sans Text Semibold" panose="020B0503040504020204" pitchFamily="34" charset="0"/>
              </a:rPr>
              <a:t>Настроить в кассовом ПО чек </a:t>
            </a:r>
          </a:p>
          <a:p>
            <a:pPr algn="ctr">
              <a:buClr>
                <a:srgbClr val="FF6600"/>
              </a:buClr>
            </a:pPr>
            <a:r>
              <a:rPr lang="ru-RU" sz="1600" dirty="0">
                <a:solidFill>
                  <a:srgbClr val="000000"/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в соответствии с 115-ФЗ, 54-ФЗ, 161-ФЗ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A249FE-08EF-EB43-93CF-5EB10E7D78C2}"/>
              </a:ext>
            </a:extLst>
          </p:cNvPr>
          <p:cNvSpPr txBox="1"/>
          <p:nvPr/>
        </p:nvSpPr>
        <p:spPr>
          <a:xfrm>
            <a:off x="5289034" y="5038838"/>
            <a:ext cx="542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SB Sans Text" panose="020B0503040504020204" pitchFamily="34" charset="0"/>
                <a:cs typeface="SB Sans Text" panose="020B0503040504020204" pitchFamily="34" charset="0"/>
              </a:rPr>
              <a:t>5</a:t>
            </a:r>
          </a:p>
        </p:txBody>
      </p:sp>
      <p:cxnSp>
        <p:nvCxnSpPr>
          <p:cNvPr id="19" name="Соединительная линия уступом 18">
            <a:extLst>
              <a:ext uri="{FF2B5EF4-FFF2-40B4-BE49-F238E27FC236}">
                <a16:creationId xmlns:a16="http://schemas.microsoft.com/office/drawing/2014/main" id="{84673C59-E769-F04C-9784-31CF51584C2E}"/>
              </a:ext>
            </a:extLst>
          </p:cNvPr>
          <p:cNvCxnSpPr>
            <a:cxnSpLocks/>
            <a:stCxn id="16" idx="3"/>
            <a:endCxn id="2" idx="2"/>
          </p:cNvCxnSpPr>
          <p:nvPr/>
        </p:nvCxnSpPr>
        <p:spPr>
          <a:xfrm flipV="1">
            <a:off x="9342875" y="5815442"/>
            <a:ext cx="1350538" cy="209950"/>
          </a:xfrm>
          <a:prstGeom prst="bentConnector2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6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377</Words>
  <Application>Microsoft Office PowerPoint</Application>
  <PresentationFormat>Широкоэкранный</PresentationFormat>
  <Paragraphs>48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SB Sans Text</vt:lpstr>
      <vt:lpstr>SB Sans Text Semibold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Ивлиев Олег Иванович</dc:creator>
  <cp:lastModifiedBy>Майстренко Светлана Васильевна</cp:lastModifiedBy>
  <cp:revision>33</cp:revision>
  <cp:lastPrinted>2022-05-26T14:18:41Z</cp:lastPrinted>
  <dcterms:created xsi:type="dcterms:W3CDTF">2022-04-19T15:20:41Z</dcterms:created>
  <dcterms:modified xsi:type="dcterms:W3CDTF">2023-01-30T17:01:45Z</dcterms:modified>
</cp:coreProperties>
</file>